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64" r:id="rId4"/>
    <p:sldId id="265" r:id="rId5"/>
    <p:sldId id="258" r:id="rId6"/>
    <p:sldId id="259" r:id="rId7"/>
    <p:sldId id="267" r:id="rId8"/>
    <p:sldId id="260" r:id="rId9"/>
    <p:sldId id="261" r:id="rId10"/>
    <p:sldId id="268" r:id="rId11"/>
    <p:sldId id="262" r:id="rId12"/>
    <p:sldId id="263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7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2"/>
          <p:cNvSpPr>
            <a:spLocks noChangeShapeType="1"/>
          </p:cNvSpPr>
          <p:nvPr/>
        </p:nvSpPr>
        <p:spPr bwMode="auto">
          <a:xfrm>
            <a:off x="2895600" y="4303713"/>
            <a:ext cx="327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752600"/>
          </a:xfrm>
        </p:spPr>
        <p:txBody>
          <a:bodyPr anchor="t"/>
          <a:lstStyle>
            <a:lvl1pPr algn="ctr"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524000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buFont typeface="Wingdings" pitchFamily="2" charset="2"/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1066800"/>
            <a:ext cx="86868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336" y="0"/>
            <a:chExt cx="2064" cy="1344"/>
          </a:xfrm>
        </p:grpSpPr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1008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1344" y="1008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1728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2064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672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336" y="0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33" name="Group 13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2736" y="96"/>
            <a:chExt cx="2064" cy="1344"/>
          </a:xfrm>
        </p:grpSpPr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3408" y="768"/>
              <a:ext cx="336" cy="336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5" name="Rectangle 15"/>
            <p:cNvSpPr>
              <a:spLocks noChangeArrowheads="1"/>
            </p:cNvSpPr>
            <p:nvPr/>
          </p:nvSpPr>
          <p:spPr bwMode="auto">
            <a:xfrm>
              <a:off x="3744" y="1104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>
              <a:off x="4128" y="432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4464" y="768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3072" y="432"/>
              <a:ext cx="336" cy="336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>
              <a:off x="2736" y="96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4114800" y="4191000"/>
            <a:ext cx="211138" cy="21113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4419600" y="4191000"/>
            <a:ext cx="211138" cy="211138"/>
          </a:xfrm>
          <a:prstGeom prst="rect">
            <a:avLst/>
          </a:prstGeom>
          <a:solidFill>
            <a:schemeClr val="bg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4724400" y="4191000"/>
            <a:ext cx="211138" cy="2111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sz="3200"/>
            </a:lvl1pPr>
          </a:lstStyle>
          <a:p>
            <a:fld id="{9CBE0751-FBFA-4525-AC82-AA066F9C20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62295-BA54-4131-BC08-EA45C03E4A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219200"/>
            <a:ext cx="177165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200"/>
            <a:ext cx="516255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83D9D-843F-49DE-BD1D-3406D73386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E251D3-5CF6-4D02-8198-B906294BC9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7C0B1-9A9B-4124-A9D8-B7A91AB7E4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09A036-7321-4CA4-B700-7A6976D4EE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6DE44-DC19-4E86-A7D1-1A06BE03EF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B2D03-3147-4912-833C-C298FD3083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CEA97-9B0D-4893-8C80-4D87CB10F3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7B5CB-5A86-4BE6-875F-BBECFB49B5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64E6A-6A9D-404F-BA2C-A5CF786FC0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819400"/>
            <a:ext cx="7086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22860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33400" y="28194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981200" y="533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62000" y="1066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143000" y="685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362200" y="152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755650"/>
            <a:ext cx="5867400" cy="762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5715000" y="609600"/>
            <a:ext cx="304800" cy="3048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5562600" y="457200"/>
            <a:ext cx="304800" cy="3048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8458200" y="3962400"/>
            <a:ext cx="381000" cy="3810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8686800" y="3657600"/>
            <a:ext cx="381000" cy="381000"/>
          </a:xfrm>
          <a:prstGeom prst="rect">
            <a:avLst/>
          </a:prstGeom>
          <a:solidFill>
            <a:schemeClr val="bg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grpSp>
        <p:nvGrpSpPr>
          <p:cNvPr id="4110" name="Group 14"/>
          <p:cNvGrpSpPr>
            <a:grpSpLocks/>
          </p:cNvGrpSpPr>
          <p:nvPr/>
        </p:nvGrpSpPr>
        <p:grpSpPr bwMode="auto">
          <a:xfrm>
            <a:off x="0" y="2286000"/>
            <a:ext cx="1066800" cy="1066800"/>
            <a:chOff x="0" y="2496"/>
            <a:chExt cx="672" cy="672"/>
          </a:xfrm>
        </p:grpSpPr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0" y="2496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336" y="2832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13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219200"/>
            <a:ext cx="7086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507163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5400" y="65071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172200"/>
            <a:ext cx="762000" cy="6096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2800" b="1">
                <a:solidFill>
                  <a:schemeClr val="bg1"/>
                </a:solidFill>
                <a:latin typeface="+mn-lt"/>
              </a:defRPr>
            </a:lvl1pPr>
          </a:lstStyle>
          <a:p>
            <a:fld id="{207F645F-4DCF-433D-8E44-A05B23513EB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4117" name="Group 21"/>
          <p:cNvGrpSpPr>
            <a:grpSpLocks/>
          </p:cNvGrpSpPr>
          <p:nvPr/>
        </p:nvGrpSpPr>
        <p:grpSpPr bwMode="auto">
          <a:xfrm>
            <a:off x="762000" y="152400"/>
            <a:ext cx="1981200" cy="1295400"/>
            <a:chOff x="3888" y="96"/>
            <a:chExt cx="1248" cy="816"/>
          </a:xfrm>
        </p:grpSpPr>
        <p:sp>
          <p:nvSpPr>
            <p:cNvPr id="4118" name="Rectangle 22"/>
            <p:cNvSpPr>
              <a:spLocks noChangeArrowheads="1"/>
            </p:cNvSpPr>
            <p:nvPr/>
          </p:nvSpPr>
          <p:spPr bwMode="auto">
            <a:xfrm>
              <a:off x="4656" y="336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9" name="Rectangle 23"/>
            <p:cNvSpPr>
              <a:spLocks noChangeArrowheads="1"/>
            </p:cNvSpPr>
            <p:nvPr/>
          </p:nvSpPr>
          <p:spPr bwMode="auto">
            <a:xfrm>
              <a:off x="3888" y="672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0" name="Rectangle 24"/>
            <p:cNvSpPr>
              <a:spLocks noChangeArrowheads="1"/>
            </p:cNvSpPr>
            <p:nvPr/>
          </p:nvSpPr>
          <p:spPr bwMode="auto">
            <a:xfrm>
              <a:off x="4128" y="432"/>
              <a:ext cx="240" cy="240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1" name="Rectangle 25"/>
            <p:cNvSpPr>
              <a:spLocks noChangeArrowheads="1"/>
            </p:cNvSpPr>
            <p:nvPr/>
          </p:nvSpPr>
          <p:spPr bwMode="auto">
            <a:xfrm>
              <a:off x="4896" y="96"/>
              <a:ext cx="240" cy="240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286000"/>
            <a:ext cx="9144000" cy="1752600"/>
          </a:xfrm>
        </p:spPr>
        <p:txBody>
          <a:bodyPr/>
          <a:lstStyle/>
          <a:p>
            <a:r>
              <a:rPr lang="en-US" sz="4400" b="1"/>
              <a:t>SUBJECTS:</a:t>
            </a:r>
            <a:br>
              <a:rPr lang="en-US" sz="4400" b="1"/>
            </a:br>
            <a:r>
              <a:rPr lang="en-US" sz="4400" b="1"/>
              <a:t>Complete, Simple, &amp; Compound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00600"/>
            <a:ext cx="6400800" cy="1524000"/>
          </a:xfrm>
        </p:spPr>
        <p:txBody>
          <a:bodyPr/>
          <a:lstStyle/>
          <a:p>
            <a:r>
              <a:rPr lang="en-US" sz="3200"/>
              <a:t>Mrs. Davis’s 5</a:t>
            </a:r>
            <a:r>
              <a:rPr lang="en-US" sz="3200" baseline="30000"/>
              <a:t>th</a:t>
            </a:r>
            <a:r>
              <a:rPr lang="en-US" sz="3200"/>
              <a:t> Grade</a:t>
            </a:r>
          </a:p>
          <a:p>
            <a:r>
              <a:rPr lang="en-US" sz="3200"/>
              <a:t>Language Arts Classes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838200"/>
            <a:ext cx="7620000" cy="1295400"/>
          </a:xfrm>
        </p:spPr>
        <p:txBody>
          <a:bodyPr/>
          <a:lstStyle/>
          <a:p>
            <a:r>
              <a:rPr lang="en-US" b="1" i="1">
                <a:solidFill>
                  <a:schemeClr val="accent1"/>
                </a:solidFill>
              </a:rPr>
              <a:t>SIMPLE</a:t>
            </a:r>
            <a:r>
              <a:rPr lang="en-US" b="1" i="1"/>
              <a:t>  </a:t>
            </a:r>
            <a:r>
              <a:rPr lang="en-US" b="1"/>
              <a:t>SUBJECTS</a:t>
            </a:r>
            <a:br>
              <a:rPr lang="en-US" b="1"/>
            </a:br>
            <a:r>
              <a:rPr lang="en-US" b="1"/>
              <a:t>  </a:t>
            </a:r>
            <a:r>
              <a:rPr lang="en-US" b="1">
                <a:solidFill>
                  <a:schemeClr val="accent2"/>
                </a:solidFill>
              </a:rPr>
              <a:t>R   E   V   I   E   W</a:t>
            </a:r>
            <a:r>
              <a:rPr lang="en-US" b="1"/>
              <a:t>  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010400" cy="47244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i="1"/>
              <a:t>What is the simple subject?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All of the students in my class were late.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WHO </a:t>
            </a:r>
            <a:r>
              <a:rPr lang="en-US" b="1" i="1"/>
              <a:t>was late?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students</a:t>
            </a:r>
            <a:endParaRPr lang="en-US"/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2. We rode an exciting new ride at the fair.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WHO</a:t>
            </a:r>
            <a:r>
              <a:rPr lang="en-US" b="1" i="1"/>
              <a:t> rode an exciting new ride?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Ten book pages are missing.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WHAT </a:t>
            </a:r>
            <a:r>
              <a:rPr lang="en-US" b="1" i="1"/>
              <a:t>are missing?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pages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5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838200"/>
          </a:xfrm>
        </p:spPr>
        <p:txBody>
          <a:bodyPr/>
          <a:lstStyle/>
          <a:p>
            <a:r>
              <a:rPr lang="en-US" sz="4400" b="1" i="1">
                <a:solidFill>
                  <a:schemeClr val="accent1"/>
                </a:solidFill>
              </a:rPr>
              <a:t>COMPOUND</a:t>
            </a:r>
            <a:r>
              <a:rPr lang="en-US" sz="4400" b="1" i="1"/>
              <a:t>  </a:t>
            </a:r>
            <a:r>
              <a:rPr lang="en-US" sz="4400" b="1"/>
              <a:t>SUBJECTS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286000"/>
            <a:ext cx="7086600" cy="3352800"/>
          </a:xfrm>
        </p:spPr>
        <p:txBody>
          <a:bodyPr/>
          <a:lstStyle/>
          <a:p>
            <a:r>
              <a:rPr lang="en-US"/>
              <a:t>A </a:t>
            </a:r>
            <a:r>
              <a:rPr lang="en-US" b="1">
                <a:solidFill>
                  <a:schemeClr val="accent1"/>
                </a:solidFill>
              </a:rPr>
              <a:t>compound subject</a:t>
            </a:r>
            <a:r>
              <a:rPr lang="en-US"/>
              <a:t> includes two or more simple subjects (nouns or pronouns) that tell who or what the sentence is about.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r>
              <a:rPr lang="en-US" b="1">
                <a:solidFill>
                  <a:schemeClr val="accent1"/>
                </a:solidFill>
              </a:rPr>
              <a:t>Compound subjects</a:t>
            </a:r>
            <a:r>
              <a:rPr lang="en-US"/>
              <a:t> are usually joined by </a:t>
            </a:r>
            <a:r>
              <a:rPr lang="en-US" i="1"/>
              <a:t>and / or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914400"/>
          </a:xfrm>
        </p:spPr>
        <p:txBody>
          <a:bodyPr/>
          <a:lstStyle/>
          <a:p>
            <a:r>
              <a:rPr lang="en-US" sz="4400" b="1" i="1">
                <a:solidFill>
                  <a:schemeClr val="accent1"/>
                </a:solidFill>
              </a:rPr>
              <a:t>COMPOUND</a:t>
            </a:r>
            <a:r>
              <a:rPr lang="en-US" sz="4400" b="1" i="1"/>
              <a:t>  </a:t>
            </a:r>
            <a:r>
              <a:rPr lang="en-US" sz="4400" b="1"/>
              <a:t>SUBJECTS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2438400"/>
            <a:ext cx="7239000" cy="4038600"/>
          </a:xfrm>
        </p:spPr>
        <p:txBody>
          <a:bodyPr/>
          <a:lstStyle/>
          <a:p>
            <a:r>
              <a:rPr lang="en-US"/>
              <a:t>My new </a:t>
            </a:r>
            <a:r>
              <a:rPr lang="en-US" b="1" i="1">
                <a:solidFill>
                  <a:schemeClr val="accent1"/>
                </a:solidFill>
              </a:rPr>
              <a:t>kitten </a:t>
            </a:r>
            <a:r>
              <a:rPr lang="en-US"/>
              <a:t> </a:t>
            </a:r>
            <a:r>
              <a:rPr lang="en-US" b="1" u="sng"/>
              <a:t>and</a:t>
            </a:r>
            <a:r>
              <a:rPr lang="en-US"/>
              <a:t> its </a:t>
            </a:r>
            <a:r>
              <a:rPr lang="en-US" b="1" i="1">
                <a:solidFill>
                  <a:schemeClr val="accent1"/>
                </a:solidFill>
              </a:rPr>
              <a:t>mother</a:t>
            </a:r>
            <a:r>
              <a:rPr lang="en-US"/>
              <a:t> followed Mom around the house.</a:t>
            </a:r>
          </a:p>
          <a:p>
            <a:r>
              <a:rPr lang="en-US" b="1" i="1">
                <a:solidFill>
                  <a:schemeClr val="accent1"/>
                </a:solidFill>
              </a:rPr>
              <a:t>California</a:t>
            </a:r>
            <a:r>
              <a:rPr lang="en-US"/>
              <a:t>, </a:t>
            </a:r>
            <a:r>
              <a:rPr lang="en-US" b="1" i="1">
                <a:solidFill>
                  <a:schemeClr val="accent1"/>
                </a:solidFill>
              </a:rPr>
              <a:t>Colorado</a:t>
            </a:r>
            <a:r>
              <a:rPr lang="en-US"/>
              <a:t>, </a:t>
            </a:r>
            <a:r>
              <a:rPr lang="en-US" b="1" u="sng"/>
              <a:t>and</a:t>
            </a:r>
            <a:r>
              <a:rPr lang="en-US"/>
              <a:t> </a:t>
            </a:r>
            <a:r>
              <a:rPr lang="en-US" b="1" i="1">
                <a:solidFill>
                  <a:schemeClr val="accent1"/>
                </a:solidFill>
              </a:rPr>
              <a:t>Connecticut</a:t>
            </a:r>
            <a:r>
              <a:rPr lang="en-US"/>
              <a:t> are the only states that begin with a C.</a:t>
            </a:r>
          </a:p>
          <a:p>
            <a:r>
              <a:rPr lang="en-US"/>
              <a:t>Either </a:t>
            </a:r>
            <a:r>
              <a:rPr lang="en-US" b="1" i="1">
                <a:solidFill>
                  <a:schemeClr val="accent1"/>
                </a:solidFill>
              </a:rPr>
              <a:t>Steve</a:t>
            </a:r>
            <a:r>
              <a:rPr lang="en-US"/>
              <a:t>  </a:t>
            </a:r>
            <a:r>
              <a:rPr lang="en-US" b="1" u="sng"/>
              <a:t>or</a:t>
            </a:r>
            <a:r>
              <a:rPr lang="en-US"/>
              <a:t> </a:t>
            </a:r>
            <a:r>
              <a:rPr lang="en-US" b="1" i="1">
                <a:solidFill>
                  <a:schemeClr val="accent1"/>
                </a:solidFill>
              </a:rPr>
              <a:t>Sheila</a:t>
            </a:r>
            <a:r>
              <a:rPr lang="en-US"/>
              <a:t>  will have to take out the garbage.</a:t>
            </a:r>
          </a:p>
          <a:p>
            <a:r>
              <a:rPr lang="en-US" b="1" i="1">
                <a:solidFill>
                  <a:schemeClr val="accent1"/>
                </a:solidFill>
              </a:rPr>
              <a:t>Jan </a:t>
            </a:r>
            <a:r>
              <a:rPr lang="en-US"/>
              <a:t> </a:t>
            </a:r>
            <a:r>
              <a:rPr lang="en-US" b="1" u="sng"/>
              <a:t>or</a:t>
            </a:r>
            <a:r>
              <a:rPr lang="en-US"/>
              <a:t> </a:t>
            </a:r>
            <a:r>
              <a:rPr lang="en-US" b="1" i="1">
                <a:solidFill>
                  <a:schemeClr val="accent1"/>
                </a:solidFill>
              </a:rPr>
              <a:t>Jim</a:t>
            </a:r>
            <a:r>
              <a:rPr lang="en-US"/>
              <a:t>  can bring salad, dessert, or drinks.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14400"/>
            <a:ext cx="7620000" cy="1295400"/>
          </a:xfrm>
        </p:spPr>
        <p:txBody>
          <a:bodyPr/>
          <a:lstStyle/>
          <a:p>
            <a:r>
              <a:rPr lang="en-US" b="1" i="1">
                <a:solidFill>
                  <a:schemeClr val="accent1"/>
                </a:solidFill>
              </a:rPr>
              <a:t>COMPOUND</a:t>
            </a:r>
            <a:r>
              <a:rPr lang="en-US" b="1" i="1"/>
              <a:t> </a:t>
            </a:r>
            <a:r>
              <a:rPr lang="en-US" b="1"/>
              <a:t>SUBJECTS</a:t>
            </a:r>
            <a:br>
              <a:rPr lang="en-US" b="1"/>
            </a:br>
            <a:r>
              <a:rPr lang="en-US" b="1"/>
              <a:t>     </a:t>
            </a:r>
            <a:r>
              <a:rPr lang="en-US" b="1">
                <a:solidFill>
                  <a:schemeClr val="accent2"/>
                </a:solidFill>
              </a:rPr>
              <a:t>R   E   V   I   E   W</a:t>
            </a:r>
            <a:r>
              <a:rPr lang="en-US" b="1"/>
              <a:t>  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848600" cy="47244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i="1"/>
              <a:t>What are the compound subjects?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Pizza and hot dogs are on the menu.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WHAT </a:t>
            </a:r>
            <a:r>
              <a:rPr lang="en-US" b="1" i="1"/>
              <a:t>are on the menu?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pizza, hot dogs</a:t>
            </a:r>
            <a:endParaRPr lang="en-US"/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2. Teachers and principals are in short supply.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WHAT</a:t>
            </a:r>
            <a:r>
              <a:rPr lang="en-US" b="1" i="1"/>
              <a:t> are in short supply?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teachers, principals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Fighting or cheating can get you suspended.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WHAT </a:t>
            </a:r>
            <a:r>
              <a:rPr lang="en-US" b="1" i="1"/>
              <a:t>can get you suspended?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fighting, cheating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500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762000"/>
          </a:xfrm>
        </p:spPr>
        <p:txBody>
          <a:bodyPr/>
          <a:lstStyle/>
          <a:p>
            <a:r>
              <a:rPr lang="en-US" sz="4400" b="1" i="1">
                <a:solidFill>
                  <a:schemeClr val="accent1"/>
                </a:solidFill>
              </a:rPr>
              <a:t>POP</a:t>
            </a:r>
            <a:r>
              <a:rPr lang="en-US" sz="4400" b="1" i="1"/>
              <a:t>  </a:t>
            </a:r>
            <a:r>
              <a:rPr lang="en-US" sz="4400" b="1"/>
              <a:t>QUIZ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81200"/>
            <a:ext cx="7239000" cy="4495800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en-US" sz="2400" b="1">
                <a:solidFill>
                  <a:schemeClr val="accent2"/>
                </a:solidFill>
              </a:rPr>
              <a:t>Write</a:t>
            </a:r>
            <a:r>
              <a:rPr lang="en-US" sz="2400"/>
              <a:t> the </a:t>
            </a:r>
            <a:r>
              <a:rPr lang="en-US" sz="2400" b="1">
                <a:solidFill>
                  <a:schemeClr val="accent1"/>
                </a:solidFill>
              </a:rPr>
              <a:t>complete</a:t>
            </a:r>
            <a:r>
              <a:rPr lang="en-US" sz="2400"/>
              <a:t> subject in each sentence,</a:t>
            </a:r>
          </a:p>
          <a:p>
            <a:pPr marL="533400" indent="-533400">
              <a:buFont typeface="Wingdings" pitchFamily="2" charset="2"/>
              <a:buNone/>
            </a:pPr>
            <a:r>
              <a:rPr lang="en-US" sz="2400"/>
              <a:t>and </a:t>
            </a:r>
            <a:r>
              <a:rPr lang="en-US" sz="2400" b="1">
                <a:solidFill>
                  <a:schemeClr val="accent2"/>
                </a:solidFill>
              </a:rPr>
              <a:t>circle</a:t>
            </a:r>
            <a:r>
              <a:rPr lang="en-US" sz="2400"/>
              <a:t> the </a:t>
            </a:r>
            <a:r>
              <a:rPr lang="en-US" sz="2400" b="1">
                <a:solidFill>
                  <a:schemeClr val="accent1"/>
                </a:solidFill>
              </a:rPr>
              <a:t>simple</a:t>
            </a:r>
            <a:r>
              <a:rPr lang="en-US" sz="2400"/>
              <a:t> subject.</a:t>
            </a:r>
          </a:p>
          <a:p>
            <a:pPr marL="533400" indent="-533400">
              <a:buFont typeface="Wingdings" pitchFamily="2" charset="2"/>
              <a:buNone/>
            </a:pPr>
            <a:endParaRPr lang="en-US" sz="2400"/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My brother’s football team won their game.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Pepperoni pizza is my favorite food.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Dogs make great pets.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The quick and timid ponies scattered.</a:t>
            </a:r>
          </a:p>
          <a:p>
            <a:pPr marL="533400" indent="-533400">
              <a:buFont typeface="Wingdings" pitchFamily="2" charset="2"/>
              <a:buNone/>
            </a:pPr>
            <a:endParaRPr lang="en-US" sz="2400"/>
          </a:p>
          <a:p>
            <a:pPr marL="533400" indent="-533400">
              <a:buFont typeface="Wingdings" pitchFamily="2" charset="2"/>
              <a:buNone/>
            </a:pPr>
            <a:r>
              <a:rPr lang="en-US" sz="2400"/>
              <a:t>Now, rewrite all of the sentences above, giving each</a:t>
            </a:r>
          </a:p>
          <a:p>
            <a:pPr marL="533400" indent="-533400">
              <a:buFont typeface="Wingdings" pitchFamily="2" charset="2"/>
              <a:buNone/>
            </a:pPr>
            <a:r>
              <a:rPr lang="en-US" sz="2400"/>
              <a:t>a </a:t>
            </a:r>
            <a:r>
              <a:rPr lang="en-US" sz="2400" b="1">
                <a:solidFill>
                  <a:schemeClr val="accent1"/>
                </a:solidFill>
              </a:rPr>
              <a:t>compound</a:t>
            </a:r>
            <a:r>
              <a:rPr lang="en-US" sz="2400"/>
              <a:t> subject. </a:t>
            </a:r>
          </a:p>
          <a:p>
            <a:pPr marL="533400" indent="-533400">
              <a:buFont typeface="Wingdings" pitchFamily="2" charset="2"/>
              <a:buAutoNum type="arabicPeriod"/>
            </a:pPr>
            <a:endParaRPr lang="en-US" sz="2400"/>
          </a:p>
        </p:txBody>
      </p:sp>
      <p:sp>
        <p:nvSpPr>
          <p:cNvPr id="19461" name="Oval 5"/>
          <p:cNvSpPr>
            <a:spLocks noChangeArrowheads="1"/>
          </p:cNvSpPr>
          <p:nvPr/>
        </p:nvSpPr>
        <p:spPr bwMode="auto">
          <a:xfrm>
            <a:off x="1752600" y="2438400"/>
            <a:ext cx="990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762000"/>
          </a:xfrm>
        </p:spPr>
        <p:txBody>
          <a:bodyPr/>
          <a:lstStyle/>
          <a:p>
            <a:r>
              <a:rPr lang="en-US" sz="4400" b="1" i="1">
                <a:solidFill>
                  <a:schemeClr val="accent1"/>
                </a:solidFill>
              </a:rPr>
              <a:t>POP</a:t>
            </a:r>
            <a:r>
              <a:rPr lang="en-US" sz="4400" b="1" i="1"/>
              <a:t>  </a:t>
            </a:r>
            <a:r>
              <a:rPr lang="en-US" sz="4400" b="1"/>
              <a:t>QUIZ </a:t>
            </a:r>
            <a:r>
              <a:rPr lang="en-US" sz="4400" b="1">
                <a:solidFill>
                  <a:schemeClr val="accent2"/>
                </a:solidFill>
              </a:rPr>
              <a:t>ANSWERS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81200"/>
            <a:ext cx="7239000" cy="4495800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en-US" sz="2400" b="1">
                <a:solidFill>
                  <a:schemeClr val="accent2"/>
                </a:solidFill>
              </a:rPr>
              <a:t>Write</a:t>
            </a:r>
            <a:r>
              <a:rPr lang="en-US" sz="2400"/>
              <a:t> the </a:t>
            </a:r>
            <a:r>
              <a:rPr lang="en-US" sz="2400" b="1">
                <a:solidFill>
                  <a:schemeClr val="accent1"/>
                </a:solidFill>
              </a:rPr>
              <a:t>complete</a:t>
            </a:r>
            <a:r>
              <a:rPr lang="en-US" sz="2400"/>
              <a:t> subject in each sentence,</a:t>
            </a:r>
          </a:p>
          <a:p>
            <a:pPr marL="533400" indent="-533400">
              <a:buFont typeface="Wingdings" pitchFamily="2" charset="2"/>
              <a:buNone/>
            </a:pPr>
            <a:r>
              <a:rPr lang="en-US" sz="2400"/>
              <a:t>and </a:t>
            </a:r>
            <a:r>
              <a:rPr lang="en-US" sz="2400" b="1">
                <a:solidFill>
                  <a:schemeClr val="accent2"/>
                </a:solidFill>
              </a:rPr>
              <a:t>circle</a:t>
            </a:r>
            <a:r>
              <a:rPr lang="en-US" sz="2400"/>
              <a:t> the </a:t>
            </a:r>
            <a:r>
              <a:rPr lang="en-US" sz="2400" b="1">
                <a:solidFill>
                  <a:schemeClr val="accent1"/>
                </a:solidFill>
              </a:rPr>
              <a:t>simple</a:t>
            </a:r>
            <a:r>
              <a:rPr lang="en-US" sz="2400"/>
              <a:t> subject.</a:t>
            </a:r>
          </a:p>
          <a:p>
            <a:pPr marL="533400" indent="-533400">
              <a:buFont typeface="Wingdings" pitchFamily="2" charset="2"/>
              <a:buNone/>
            </a:pPr>
            <a:endParaRPr lang="en-US" sz="2400"/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My brother’s football team 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Pepperoni pizza 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Dogs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en-US" sz="2400"/>
              <a:t>The quick and timid ponies </a:t>
            </a:r>
          </a:p>
          <a:p>
            <a:pPr marL="533400" indent="-533400">
              <a:buFont typeface="Wingdings" pitchFamily="2" charset="2"/>
              <a:buNone/>
            </a:pPr>
            <a:endParaRPr lang="en-US" sz="2400"/>
          </a:p>
          <a:p>
            <a:pPr marL="533400" indent="-533400">
              <a:buFont typeface="Wingdings" pitchFamily="2" charset="2"/>
              <a:buNone/>
            </a:pPr>
            <a:r>
              <a:rPr lang="en-US" sz="2400"/>
              <a:t>Now, rewrite all of the sentences above, giving each</a:t>
            </a:r>
          </a:p>
          <a:p>
            <a:pPr marL="533400" indent="-533400">
              <a:buFont typeface="Wingdings" pitchFamily="2" charset="2"/>
              <a:buNone/>
            </a:pPr>
            <a:r>
              <a:rPr lang="en-US" sz="2400"/>
              <a:t>a </a:t>
            </a:r>
            <a:r>
              <a:rPr lang="en-US" sz="2400" b="1">
                <a:solidFill>
                  <a:schemeClr val="accent1"/>
                </a:solidFill>
              </a:rPr>
              <a:t>compound</a:t>
            </a:r>
            <a:r>
              <a:rPr lang="en-US" sz="2400"/>
              <a:t> subject.  </a:t>
            </a:r>
            <a:r>
              <a:rPr lang="en-US" sz="2400" b="1" i="1">
                <a:solidFill>
                  <a:schemeClr val="accent2"/>
                </a:solidFill>
              </a:rPr>
              <a:t>Volunteers?</a:t>
            </a:r>
            <a:r>
              <a:rPr lang="en-US" sz="2400"/>
              <a:t> </a:t>
            </a:r>
          </a:p>
          <a:p>
            <a:pPr marL="533400" indent="-533400">
              <a:buFont typeface="Wingdings" pitchFamily="2" charset="2"/>
              <a:buAutoNum type="arabicPeriod"/>
            </a:pPr>
            <a:endParaRPr lang="en-US" sz="2400"/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1752600" y="2438400"/>
            <a:ext cx="990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4495800" y="3276600"/>
            <a:ext cx="990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3048000" y="3733800"/>
            <a:ext cx="990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600200" y="4191000"/>
            <a:ext cx="990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4419600" y="4572000"/>
            <a:ext cx="1143000" cy="5334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 animBg="1"/>
      <p:bldP spid="20485" grpId="0" animBg="1"/>
      <p:bldP spid="20488" grpId="0" animBg="1"/>
      <p:bldP spid="20490" grpId="0" animBg="1"/>
      <p:bldP spid="2049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914400"/>
          </a:xfrm>
        </p:spPr>
        <p:txBody>
          <a:bodyPr/>
          <a:lstStyle/>
          <a:p>
            <a:r>
              <a:rPr lang="en-US" sz="4800" b="1"/>
              <a:t>SUBJECTS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/>
              <a:t>The subject of a sentence tells </a:t>
            </a:r>
            <a:r>
              <a:rPr lang="en-US" b="1" i="1">
                <a:solidFill>
                  <a:schemeClr val="accent1"/>
                </a:solidFill>
              </a:rPr>
              <a:t>WHO</a:t>
            </a:r>
            <a:r>
              <a:rPr lang="en-US"/>
              <a:t>  or </a:t>
            </a:r>
            <a:r>
              <a:rPr lang="en-US" b="1" i="1">
                <a:solidFill>
                  <a:schemeClr val="accent1"/>
                </a:solidFill>
              </a:rPr>
              <a:t>WHAT</a:t>
            </a:r>
            <a:r>
              <a:rPr lang="en-US"/>
              <a:t>  the sentence is about.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r>
              <a:rPr lang="en-US"/>
              <a:t>The subject is usually found at the beginning of the sentence.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990600"/>
          </a:xfrm>
        </p:spPr>
        <p:txBody>
          <a:bodyPr/>
          <a:lstStyle/>
          <a:p>
            <a:r>
              <a:rPr lang="en-US" sz="4800" b="1"/>
              <a:t>SUBJECTS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819400"/>
            <a:ext cx="7086600" cy="3733800"/>
          </a:xfrm>
        </p:spPr>
        <p:txBody>
          <a:bodyPr/>
          <a:lstStyle/>
          <a:p>
            <a:r>
              <a:rPr lang="en-US"/>
              <a:t>Jennifer is my friend.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pPr algn="ctr">
              <a:buFont typeface="Wingdings" pitchFamily="2" charset="2"/>
              <a:buNone/>
            </a:pPr>
            <a:r>
              <a:rPr lang="en-US" sz="3600" b="1" i="1">
                <a:solidFill>
                  <a:schemeClr val="accent1"/>
                </a:solidFill>
              </a:rPr>
              <a:t>WHO</a:t>
            </a:r>
            <a:r>
              <a:rPr lang="en-US"/>
              <a:t>  is the sentence about?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pPr algn="ctr">
              <a:buFont typeface="Wingdings" pitchFamily="2" charset="2"/>
              <a:buNone/>
            </a:pPr>
            <a:r>
              <a:rPr lang="en-US" sz="6000" b="1" i="1">
                <a:solidFill>
                  <a:schemeClr val="accent1"/>
                </a:solidFill>
              </a:rPr>
              <a:t>JENNIFER!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914400"/>
          </a:xfrm>
        </p:spPr>
        <p:txBody>
          <a:bodyPr/>
          <a:lstStyle/>
          <a:p>
            <a:r>
              <a:rPr lang="en-US" sz="4800" b="1"/>
              <a:t>SUBJECTS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819400"/>
            <a:ext cx="7086600" cy="3733800"/>
          </a:xfrm>
        </p:spPr>
        <p:txBody>
          <a:bodyPr/>
          <a:lstStyle/>
          <a:p>
            <a:r>
              <a:rPr lang="en-US"/>
              <a:t>That book was long.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pPr algn="ctr">
              <a:buFont typeface="Wingdings" pitchFamily="2" charset="2"/>
              <a:buNone/>
            </a:pPr>
            <a:r>
              <a:rPr lang="en-US" sz="3600" b="1" i="1">
                <a:solidFill>
                  <a:schemeClr val="accent1"/>
                </a:solidFill>
              </a:rPr>
              <a:t>WHAT</a:t>
            </a:r>
            <a:r>
              <a:rPr lang="en-US"/>
              <a:t>  is the sentence about?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pPr algn="ctr">
              <a:buFont typeface="Wingdings" pitchFamily="2" charset="2"/>
              <a:buNone/>
            </a:pPr>
            <a:r>
              <a:rPr lang="en-US" sz="6000" b="1" i="1">
                <a:solidFill>
                  <a:schemeClr val="accent1"/>
                </a:solidFill>
              </a:rPr>
              <a:t>THAT BOOK!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838200"/>
          </a:xfrm>
        </p:spPr>
        <p:txBody>
          <a:bodyPr/>
          <a:lstStyle/>
          <a:p>
            <a:r>
              <a:rPr lang="en-US" sz="4800" b="1" i="1">
                <a:solidFill>
                  <a:schemeClr val="accent1"/>
                </a:solidFill>
              </a:rPr>
              <a:t>COMPLETE</a:t>
            </a:r>
            <a:r>
              <a:rPr lang="en-US" sz="4800" b="1" i="1"/>
              <a:t>  </a:t>
            </a:r>
            <a:r>
              <a:rPr lang="en-US" sz="4800" b="1"/>
              <a:t>SUBJECTS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2133600"/>
            <a:ext cx="7162800" cy="4572000"/>
          </a:xfrm>
        </p:spPr>
        <p:txBody>
          <a:bodyPr/>
          <a:lstStyle/>
          <a:p>
            <a:r>
              <a:rPr lang="en-US"/>
              <a:t>The </a:t>
            </a:r>
            <a:r>
              <a:rPr lang="en-US" b="1">
                <a:solidFill>
                  <a:schemeClr val="accent1"/>
                </a:solidFill>
              </a:rPr>
              <a:t>complete subject</a:t>
            </a:r>
            <a:r>
              <a:rPr lang="en-US"/>
              <a:t> includes ALL of the words that tell who or what the sentence is about.</a:t>
            </a:r>
          </a:p>
          <a:p>
            <a:pPr>
              <a:buFont typeface="Wingdings" pitchFamily="2" charset="2"/>
              <a:buNone/>
            </a:pPr>
            <a:endParaRPr lang="en-US" sz="1200"/>
          </a:p>
          <a:p>
            <a:r>
              <a:rPr lang="en-US"/>
              <a:t>The </a:t>
            </a:r>
            <a:r>
              <a:rPr lang="en-US" b="1">
                <a:solidFill>
                  <a:schemeClr val="accent1"/>
                </a:solidFill>
              </a:rPr>
              <a:t>complete subject</a:t>
            </a:r>
            <a:r>
              <a:rPr lang="en-US"/>
              <a:t> starts at the beginning of the sentence and ends just before the verb (predicate).</a:t>
            </a:r>
          </a:p>
          <a:p>
            <a:pPr>
              <a:buFont typeface="Wingdings" pitchFamily="2" charset="2"/>
              <a:buNone/>
            </a:pPr>
            <a:endParaRPr lang="en-US" sz="1200"/>
          </a:p>
          <a:p>
            <a:r>
              <a:rPr lang="en-US"/>
              <a:t>So, you can easily find the subject by </a:t>
            </a:r>
            <a:r>
              <a:rPr lang="en-US" b="1">
                <a:solidFill>
                  <a:schemeClr val="accent1"/>
                </a:solidFill>
              </a:rPr>
              <a:t>finding the verb first</a:t>
            </a:r>
            <a:r>
              <a:rPr lang="en-US"/>
              <a:t>!  Everything in front of the verb is the complete subject!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762000"/>
          </a:xfrm>
        </p:spPr>
        <p:txBody>
          <a:bodyPr/>
          <a:lstStyle/>
          <a:p>
            <a:r>
              <a:rPr lang="en-US" sz="4400" b="1" i="1">
                <a:solidFill>
                  <a:schemeClr val="accent1"/>
                </a:solidFill>
              </a:rPr>
              <a:t>COMPLETE</a:t>
            </a:r>
            <a:r>
              <a:rPr lang="en-US" sz="4400" b="1" i="1"/>
              <a:t>  </a:t>
            </a:r>
            <a:r>
              <a:rPr lang="en-US" sz="4400" b="1"/>
              <a:t>SUBJECTS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667000"/>
            <a:ext cx="7086600" cy="4038600"/>
          </a:xfrm>
        </p:spPr>
        <p:txBody>
          <a:bodyPr/>
          <a:lstStyle/>
          <a:p>
            <a:r>
              <a:rPr lang="en-US" b="1" i="1">
                <a:solidFill>
                  <a:schemeClr val="accent1"/>
                </a:solidFill>
              </a:rPr>
              <a:t>My little sister’s teacher</a:t>
            </a:r>
            <a:r>
              <a:rPr lang="en-US"/>
              <a:t>  </a:t>
            </a:r>
            <a:r>
              <a:rPr lang="en-US" b="1">
                <a:solidFill>
                  <a:schemeClr val="accent2"/>
                </a:solidFill>
              </a:rPr>
              <a:t>assigns</a:t>
            </a:r>
            <a:r>
              <a:rPr lang="en-US"/>
              <a:t> a lot of homework.</a:t>
            </a:r>
          </a:p>
          <a:p>
            <a:r>
              <a:rPr lang="en-US" b="1" i="1">
                <a:solidFill>
                  <a:schemeClr val="accent1"/>
                </a:solidFill>
              </a:rPr>
              <a:t>The early morning dew </a:t>
            </a:r>
            <a:r>
              <a:rPr lang="en-US"/>
              <a:t> </a:t>
            </a:r>
            <a:r>
              <a:rPr lang="en-US" b="1">
                <a:solidFill>
                  <a:schemeClr val="accent2"/>
                </a:solidFill>
              </a:rPr>
              <a:t>sparkled</a:t>
            </a:r>
            <a:r>
              <a:rPr lang="en-US"/>
              <a:t> on the grass.</a:t>
            </a:r>
          </a:p>
          <a:p>
            <a:r>
              <a:rPr lang="en-US" b="1" i="1">
                <a:solidFill>
                  <a:schemeClr val="accent1"/>
                </a:solidFill>
              </a:rPr>
              <a:t>I </a:t>
            </a:r>
            <a:r>
              <a:rPr lang="en-US"/>
              <a:t> </a:t>
            </a:r>
            <a:r>
              <a:rPr lang="en-US" b="1">
                <a:solidFill>
                  <a:schemeClr val="accent2"/>
                </a:solidFill>
              </a:rPr>
              <a:t>left</a:t>
            </a:r>
            <a:r>
              <a:rPr lang="en-US"/>
              <a:t> my lunch in Dad’s truck this morning.</a:t>
            </a:r>
          </a:p>
          <a:p>
            <a:r>
              <a:rPr lang="en-US" b="1" i="1">
                <a:solidFill>
                  <a:schemeClr val="accent1"/>
                </a:solidFill>
              </a:rPr>
              <a:t>An NFL quarterback </a:t>
            </a:r>
            <a:r>
              <a:rPr lang="en-US"/>
              <a:t> </a:t>
            </a:r>
            <a:r>
              <a:rPr lang="en-US" b="1">
                <a:solidFill>
                  <a:schemeClr val="accent2"/>
                </a:solidFill>
              </a:rPr>
              <a:t>will visit</a:t>
            </a:r>
            <a:r>
              <a:rPr lang="en-US"/>
              <a:t> our school next week.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752600" y="1600200"/>
            <a:ext cx="617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b="1">
                <a:latin typeface="Tahoma" pitchFamily="34" charset="0"/>
              </a:rPr>
              <a:t>(Notice the verbs in </a:t>
            </a:r>
            <a:r>
              <a:rPr lang="en-US" b="1">
                <a:solidFill>
                  <a:schemeClr val="accent2"/>
                </a:solidFill>
                <a:latin typeface="Tahoma" pitchFamily="34" charset="0"/>
              </a:rPr>
              <a:t>blue</a:t>
            </a:r>
            <a:r>
              <a:rPr lang="en-US" b="1">
                <a:latin typeface="Tahoma" pitchFamily="34" charset="0"/>
              </a:rPr>
              <a:t>!)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14400"/>
            <a:ext cx="7620000" cy="1295400"/>
          </a:xfrm>
        </p:spPr>
        <p:txBody>
          <a:bodyPr/>
          <a:lstStyle/>
          <a:p>
            <a:r>
              <a:rPr lang="en-US" b="1" i="1">
                <a:solidFill>
                  <a:schemeClr val="accent1"/>
                </a:solidFill>
              </a:rPr>
              <a:t>COMPLETE</a:t>
            </a:r>
            <a:r>
              <a:rPr lang="en-US" b="1" i="1"/>
              <a:t>  </a:t>
            </a:r>
            <a:r>
              <a:rPr lang="en-US" b="1"/>
              <a:t>SUBJECTS</a:t>
            </a:r>
            <a:br>
              <a:rPr lang="en-US" b="1"/>
            </a:br>
            <a:r>
              <a:rPr lang="en-US" b="1"/>
              <a:t>    </a:t>
            </a:r>
            <a:r>
              <a:rPr lang="en-US" b="1">
                <a:solidFill>
                  <a:schemeClr val="accent2"/>
                </a:solidFill>
              </a:rPr>
              <a:t>R   E   V   I   E   W</a:t>
            </a:r>
            <a:r>
              <a:rPr lang="en-US" b="1"/>
              <a:t>  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010400" cy="47244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i="1"/>
              <a:t>What is the complete subject?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All of the students in my class were late.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WHO </a:t>
            </a:r>
            <a:r>
              <a:rPr lang="en-US" b="1" i="1"/>
              <a:t>was late?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All of the students in my class</a:t>
            </a:r>
            <a:endParaRPr lang="en-US"/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2. We rode an exciting new ride at the fair.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WHO</a:t>
            </a:r>
            <a:r>
              <a:rPr lang="en-US" b="1" i="1"/>
              <a:t> rode an exciting new ride?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Ten book pages are missing.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WHAT </a:t>
            </a:r>
            <a:r>
              <a:rPr lang="en-US" b="1" i="1"/>
              <a:t>are missing?</a:t>
            </a:r>
          </a:p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 i="1">
                <a:solidFill>
                  <a:schemeClr val="accent1"/>
                </a:solidFill>
              </a:rPr>
              <a:t>Ten book pages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5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838200"/>
          </a:xfrm>
        </p:spPr>
        <p:txBody>
          <a:bodyPr/>
          <a:lstStyle/>
          <a:p>
            <a:r>
              <a:rPr lang="en-US" sz="4800" b="1" i="1">
                <a:solidFill>
                  <a:schemeClr val="accent1"/>
                </a:solidFill>
              </a:rPr>
              <a:t>SIMPLE</a:t>
            </a:r>
            <a:r>
              <a:rPr lang="en-US" sz="4800" b="1" i="1"/>
              <a:t>  </a:t>
            </a:r>
            <a:r>
              <a:rPr lang="en-US" sz="4800" b="1"/>
              <a:t>SUBJECTS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362200"/>
            <a:ext cx="7086600" cy="3352800"/>
          </a:xfrm>
        </p:spPr>
        <p:txBody>
          <a:bodyPr/>
          <a:lstStyle/>
          <a:p>
            <a:r>
              <a:rPr lang="en-US"/>
              <a:t>The </a:t>
            </a:r>
            <a:r>
              <a:rPr lang="en-US" b="1">
                <a:solidFill>
                  <a:schemeClr val="accent1"/>
                </a:solidFill>
              </a:rPr>
              <a:t>simple subject</a:t>
            </a:r>
            <a:r>
              <a:rPr lang="en-US"/>
              <a:t> includes the single  word (noun or pronoun) that tells who or what the sentence is about.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r>
              <a:rPr lang="en-US"/>
              <a:t>The </a:t>
            </a:r>
            <a:r>
              <a:rPr lang="en-US" b="1">
                <a:solidFill>
                  <a:schemeClr val="accent1"/>
                </a:solidFill>
              </a:rPr>
              <a:t>simple subject</a:t>
            </a:r>
            <a:r>
              <a:rPr lang="en-US"/>
              <a:t> can ALWAYS be found within the complete subject.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990600"/>
            <a:ext cx="7086600" cy="914400"/>
          </a:xfrm>
        </p:spPr>
        <p:txBody>
          <a:bodyPr/>
          <a:lstStyle/>
          <a:p>
            <a:r>
              <a:rPr lang="en-US" sz="4800" b="1" i="1">
                <a:solidFill>
                  <a:schemeClr val="accent1"/>
                </a:solidFill>
              </a:rPr>
              <a:t>SIMPLE</a:t>
            </a:r>
            <a:r>
              <a:rPr lang="en-US" sz="4800" b="1" i="1"/>
              <a:t>  </a:t>
            </a:r>
            <a:r>
              <a:rPr lang="en-US" sz="4800" b="1"/>
              <a:t>SUBJECTS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286000"/>
            <a:ext cx="7086600" cy="4038600"/>
          </a:xfrm>
        </p:spPr>
        <p:txBody>
          <a:bodyPr/>
          <a:lstStyle/>
          <a:p>
            <a:r>
              <a:rPr lang="en-US"/>
              <a:t>My little sister’s</a:t>
            </a:r>
            <a:r>
              <a:rPr lang="en-US" b="1" i="1">
                <a:solidFill>
                  <a:schemeClr val="accent1"/>
                </a:solidFill>
              </a:rPr>
              <a:t> teacher</a:t>
            </a:r>
            <a:r>
              <a:rPr lang="en-US"/>
              <a:t>  assigns a lot of homework. (</a:t>
            </a:r>
            <a:r>
              <a:rPr lang="en-US" b="1" i="1">
                <a:solidFill>
                  <a:schemeClr val="accent1"/>
                </a:solidFill>
              </a:rPr>
              <a:t>Who</a:t>
            </a:r>
            <a:r>
              <a:rPr lang="en-US"/>
              <a:t> assigns?)</a:t>
            </a:r>
          </a:p>
          <a:p>
            <a:r>
              <a:rPr lang="en-US"/>
              <a:t>The early morning</a:t>
            </a:r>
            <a:r>
              <a:rPr lang="en-US" b="1" i="1">
                <a:solidFill>
                  <a:schemeClr val="accent1"/>
                </a:solidFill>
              </a:rPr>
              <a:t> dew </a:t>
            </a:r>
            <a:r>
              <a:rPr lang="en-US"/>
              <a:t> sparkled on the grass. (</a:t>
            </a:r>
            <a:r>
              <a:rPr lang="en-US" b="1" i="1">
                <a:solidFill>
                  <a:schemeClr val="accent1"/>
                </a:solidFill>
              </a:rPr>
              <a:t>What</a:t>
            </a:r>
            <a:r>
              <a:rPr lang="en-US"/>
              <a:t> sparkled?)</a:t>
            </a:r>
          </a:p>
          <a:p>
            <a:r>
              <a:rPr lang="en-US" b="1" i="1">
                <a:solidFill>
                  <a:schemeClr val="accent1"/>
                </a:solidFill>
              </a:rPr>
              <a:t>I </a:t>
            </a:r>
            <a:r>
              <a:rPr lang="en-US"/>
              <a:t> left my lunch in Dad’s truck this morning. (</a:t>
            </a:r>
            <a:r>
              <a:rPr lang="en-US" b="1" i="1">
                <a:solidFill>
                  <a:schemeClr val="accent1"/>
                </a:solidFill>
              </a:rPr>
              <a:t>Who</a:t>
            </a:r>
            <a:r>
              <a:rPr lang="en-US"/>
              <a:t> left it?)</a:t>
            </a:r>
          </a:p>
          <a:p>
            <a:r>
              <a:rPr lang="en-US"/>
              <a:t>An NFL</a:t>
            </a:r>
            <a:r>
              <a:rPr lang="en-US" b="1" i="1">
                <a:solidFill>
                  <a:schemeClr val="accent1"/>
                </a:solidFill>
              </a:rPr>
              <a:t> quarterback </a:t>
            </a:r>
            <a:r>
              <a:rPr lang="en-US"/>
              <a:t> will visit our school next week. (</a:t>
            </a:r>
            <a:r>
              <a:rPr lang="en-US" b="1" i="1">
                <a:solidFill>
                  <a:schemeClr val="accent1"/>
                </a:solidFill>
              </a:rPr>
              <a:t>Who</a:t>
            </a:r>
            <a:r>
              <a:rPr lang="en-US"/>
              <a:t> will visit?)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Recommending A Strategy">
  <a:themeElements>
    <a:clrScheme name="Recommending A Strategy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Recommending A Strategy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Recommending A Strategy</Template>
  <TotalTime>109</TotalTime>
  <Words>658</Words>
  <Application>Microsoft Office PowerPoint</Application>
  <PresentationFormat>On-screen Show (4:3)</PresentationFormat>
  <Paragraphs>104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Tahoma</vt:lpstr>
      <vt:lpstr>Times New Roman</vt:lpstr>
      <vt:lpstr>Wingdings</vt:lpstr>
      <vt:lpstr>Recommending A Strategy</vt:lpstr>
      <vt:lpstr>SUBJECTS: Complete, Simple, &amp; Compound</vt:lpstr>
      <vt:lpstr>SUBJECTS</vt:lpstr>
      <vt:lpstr>SUBJECTS</vt:lpstr>
      <vt:lpstr>SUBJECTS</vt:lpstr>
      <vt:lpstr>COMPLETE  SUBJECTS</vt:lpstr>
      <vt:lpstr>COMPLETE  SUBJECTS</vt:lpstr>
      <vt:lpstr>COMPLETE  SUBJECTS     R   E   V   I   E   W   </vt:lpstr>
      <vt:lpstr>SIMPLE  SUBJECTS</vt:lpstr>
      <vt:lpstr>SIMPLE  SUBJECTS</vt:lpstr>
      <vt:lpstr>SIMPLE  SUBJECTS   R   E   V   I   E   W   </vt:lpstr>
      <vt:lpstr>COMPOUND  SUBJECTS</vt:lpstr>
      <vt:lpstr>COMPOUND  SUBJECTS</vt:lpstr>
      <vt:lpstr>COMPOUND SUBJECTS      R   E   V   I   E   W   </vt:lpstr>
      <vt:lpstr>POP  QUIZ</vt:lpstr>
      <vt:lpstr>POP  QUIZ ANSWERS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Subjects &amp; Predicates: Complete, Simple, &amp; Compound</dc:title>
  <dc:creator>Deanne Davis</dc:creator>
  <cp:lastModifiedBy>ctorresa</cp:lastModifiedBy>
  <cp:revision>19</cp:revision>
  <dcterms:created xsi:type="dcterms:W3CDTF">2007-09-02T04:03:50Z</dcterms:created>
  <dcterms:modified xsi:type="dcterms:W3CDTF">2012-10-08T12:50:43Z</dcterms:modified>
</cp:coreProperties>
</file>